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solidFill>
          <a:schemeClr val="l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Drugi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2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Trzeci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3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Czwarty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4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Piąty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rPr>
              <a:t> 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1600200" y="6236280"/>
            <a:ext cx="589824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21261C24-CE0B-42AD-AD30-DABB892E0289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raz z podpisem">
    <p:bg>
      <p:bgPr>
        <a:solidFill>
          <a:schemeClr val="l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7"/>
          <p:cNvSpPr/>
          <p:nvPr/>
        </p:nvSpPr>
        <p:spPr>
          <a:xfrm>
            <a:off x="0" y="0"/>
            <a:ext cx="6093000" cy="6855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08560" y="2243880"/>
            <a:ext cx="4492080" cy="1131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 anchorCtr="1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2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5880" y="0"/>
            <a:ext cx="6099120" cy="6855120"/>
          </a:xfrm>
          <a:prstGeom prst="rect">
            <a:avLst/>
          </a:prstGeom>
          <a:solidFill>
            <a:schemeClr val="lt1">
              <a:lumMod val="75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3200" b="0" u="none" strike="noStrike">
                <a:solidFill>
                  <a:schemeClr val="lt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Kliknij ikonę, aby dodać obraz</a:t>
            </a:r>
            <a:endParaRPr lang="pl-PL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115640" y="3549960"/>
            <a:ext cx="3791880" cy="219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anchorCtr="1">
            <a:norm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5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28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rPr>
              <a:t>&lt;data/godzina&gt;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29"/>
          </p:nvPr>
        </p:nvSpPr>
        <p:spPr>
          <a:xfrm>
            <a:off x="804600" y="6236280"/>
            <a:ext cx="512208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</a:p>
        </p:txBody>
      </p:sp>
      <p:sp>
        <p:nvSpPr>
          <p:cNvPr id="54" name="PlaceHolder 6"/>
          <p:cNvSpPr>
            <a:spLocks noGrp="1"/>
          </p:cNvSpPr>
          <p:nvPr>
            <p:ph type="sldNum" idx="30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B5BC32B8-3D1E-4292-B400-3C8C841B5C42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88840" cy="164304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404040"/>
            </a:solidFill>
            <a:miter/>
          </a:ln>
        </p:spPr>
        <p:txBody>
          <a:bodyPr lIns="274320" tIns="182880" rIns="274320" bIns="182880" anchor="ctr" anchorCtr="1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3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dt" idx="31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lt1">
                    <a:alpha val="70000"/>
                  </a:schemeClr>
                </a:solidFill>
                <a:effectLst/>
                <a:uFillTx/>
                <a:latin typeface="Gill Sans MT"/>
              </a:rPr>
              <a:t>&lt;data/godzina&gt;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ftr" idx="32"/>
          </p:nvPr>
        </p:nvSpPr>
        <p:spPr>
          <a:xfrm>
            <a:off x="1600200" y="6236280"/>
            <a:ext cx="589824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sldNum" idx="33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87F2B81D-3DB7-432F-9EF5-01BE84D03F6A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9920" cy="397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lt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Kliknij, aby edytować format tekstu konspektu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lt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Drugi poziom konspektu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lt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Trzeci poziom konspektu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lt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Czwarty poziom konspektu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Piąty poziom konspektu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Szósty poziom konspektu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Siódmy poziom konspektu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solidFill>
          <a:schemeClr val="l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652960" y="937440"/>
            <a:ext cx="1295640" cy="498060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vert="eaVert"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231280" y="937440"/>
            <a:ext cx="6195600" cy="49806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Drugi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2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Trzeci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3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Czwarty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4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Piąty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rPr>
              <a:t> 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1600200" y="6236280"/>
            <a:ext cx="589824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33B53DC1-EC7A-46DA-90C2-0CFA95191E30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l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Drugi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2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Trzeci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3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Czwarty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4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Piąty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rPr>
              <a:t> 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1600200" y="6236280"/>
            <a:ext cx="589824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5424B3DD-ABDF-4421-83F1-0287E73F432C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88840" cy="164304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404040"/>
            </a:solidFill>
            <a:miter/>
          </a:ln>
        </p:spPr>
        <p:txBody>
          <a:bodyPr lIns="274320" tIns="182880" rIns="274320" bIns="182880" anchor="ctr" anchorCtr="1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3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695320" y="4352400"/>
            <a:ext cx="6798600" cy="126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anchorCtr="1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b="0" u="none" strike="noStrike">
                <a:solidFill>
                  <a:schemeClr val="lt1"/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lt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lt1">
                    <a:alpha val="70000"/>
                  </a:schemeClr>
                </a:solidFill>
                <a:effectLst/>
                <a:uFillTx/>
                <a:latin typeface="Gill Sans MT"/>
              </a:rPr>
              <a:t>&lt;data/godzina&gt;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1600200" y="6236280"/>
            <a:ext cx="589824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A3764D0F-5093-4FA9-A411-131873F46E75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chemeClr val="l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581840" y="2638080"/>
            <a:ext cx="426888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Drugi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2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Trzeci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3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Czwarty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4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Piąty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338160" y="2638080"/>
            <a:ext cx="426744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Drugi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2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Trzeci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3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Czwarty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4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Piąty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dt" idx="13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rPr>
              <a:t>&lt;data/godzina&gt;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ftr" idx="14"/>
          </p:nvPr>
        </p:nvSpPr>
        <p:spPr>
          <a:xfrm>
            <a:off x="1600200" y="6236280"/>
            <a:ext cx="589824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</a:p>
        </p:txBody>
      </p:sp>
      <p:sp>
        <p:nvSpPr>
          <p:cNvPr id="25" name="PlaceHolder 6"/>
          <p:cNvSpPr>
            <a:spLocks noGrp="1"/>
          </p:cNvSpPr>
          <p:nvPr>
            <p:ph type="sldNum" idx="15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4BD9C0BC-3197-48EA-A2F6-E5AC4B56BE9A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ównanie">
    <p:bg>
      <p:bgPr>
        <a:solidFill>
          <a:schemeClr val="l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body"/>
          </p:nvPr>
        </p:nvSpPr>
        <p:spPr>
          <a:xfrm>
            <a:off x="1583280" y="2313360"/>
            <a:ext cx="4267440" cy="70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 anchorCtr="1">
            <a:norm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900" b="0" u="none" strike="noStrike" cap="all" spc="99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83280" y="3143160"/>
            <a:ext cx="4267440" cy="259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Drugi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2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Trzeci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3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Czwarty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4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Piąty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338160" y="3143160"/>
            <a:ext cx="4250520" cy="259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Drugi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2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Trzeci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3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Czwarty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4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Piąty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338160" y="2313360"/>
            <a:ext cx="4267440" cy="70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 anchorCtr="1">
            <a:norm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900" b="0" u="none" strike="noStrike" cap="all" spc="99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dt" idx="16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rPr>
              <a:t>&lt;data/godzina&gt;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6"/>
          <p:cNvSpPr>
            <a:spLocks noGrp="1"/>
          </p:cNvSpPr>
          <p:nvPr>
            <p:ph type="ftr" idx="17"/>
          </p:nvPr>
        </p:nvSpPr>
        <p:spPr>
          <a:xfrm>
            <a:off x="1600200" y="6236280"/>
            <a:ext cx="589824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</a:p>
        </p:txBody>
      </p:sp>
      <p:sp>
        <p:nvSpPr>
          <p:cNvPr id="32" name="PlaceHolder 7"/>
          <p:cNvSpPr>
            <a:spLocks noGrp="1"/>
          </p:cNvSpPr>
          <p:nvPr>
            <p:ph type="sldNum" idx="18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D08AA521-5D46-410A-BB7B-89FE2259E759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8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chemeClr val="l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dt" idx="19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rPr>
              <a:t>&lt;data/godzina&gt;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ftr" idx="20"/>
          </p:nvPr>
        </p:nvSpPr>
        <p:spPr>
          <a:xfrm>
            <a:off x="1600200" y="6236280"/>
            <a:ext cx="589824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sldNum" idx="21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2DF94D34-D9C9-439C-8B14-4322F5D27DD5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l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dt" idx="22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rPr>
              <a:t>&lt;data/godzina&gt;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ftr" idx="23"/>
          </p:nvPr>
        </p:nvSpPr>
        <p:spPr>
          <a:xfrm>
            <a:off x="1600200" y="6236280"/>
            <a:ext cx="589824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sldNum" idx="24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2939F744-CB92-48BA-9EBC-8059CF7319CB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awartość z podpisem">
    <p:bg>
      <p:bgPr>
        <a:solidFill>
          <a:schemeClr val="lt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5"/>
          <p:cNvSpPr/>
          <p:nvPr/>
        </p:nvSpPr>
        <p:spPr>
          <a:xfrm>
            <a:off x="0" y="0"/>
            <a:ext cx="6093000" cy="6855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04600" y="2243880"/>
            <a:ext cx="4483800" cy="113868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 anchorCtr="1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2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Kliknij, aby edytować styl</a:t>
            </a:r>
            <a:endParaRPr lang="pl-PL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735960" y="804600"/>
            <a:ext cx="4812840" cy="524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Gill Sans MT"/>
              </a:rPr>
              <a:t>Drugi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2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Gill Sans MT"/>
              </a:rPr>
              <a:t>Trzeci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0" lvl="3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Gill Sans MT"/>
              </a:rPr>
              <a:t>Czwarty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4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Gill Sans MT"/>
              </a:rPr>
              <a:t>Piąty poziom</a:t>
            </a:r>
            <a:endParaRPr lang="pl-PL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115640" y="3549960"/>
            <a:ext cx="3791880" cy="219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anchorCtr="1">
            <a:normAutofit/>
          </a:bodyPr>
          <a:lstStyle/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5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Kliknij, aby edytować style wzorca tekstu</a:t>
            </a:r>
            <a:endParaRPr lang="pl-PL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5"/>
          </p:nvPr>
        </p:nvSpPr>
        <p:spPr>
          <a:xfrm>
            <a:off x="7821360" y="6238800"/>
            <a:ext cx="2750760" cy="32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050" b="0" u="none" strike="noStrike">
                <a:solidFill>
                  <a:schemeClr val="dk1">
                    <a:alpha val="70000"/>
                  </a:schemeClr>
                </a:solidFill>
                <a:effectLst/>
                <a:uFillTx/>
                <a:latin typeface="Gill Sans MT"/>
              </a:rPr>
              <a:t>&lt;data/godzina&gt;</a:t>
            </a:r>
            <a:endParaRPr lang="pl-PL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6"/>
          </p:nvPr>
        </p:nvSpPr>
        <p:spPr>
          <a:xfrm>
            <a:off x="804600" y="6236280"/>
            <a:ext cx="5122080" cy="31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 idx="27"/>
          </p:nvPr>
        </p:nvSpPr>
        <p:spPr>
          <a:xfrm>
            <a:off x="10758960" y="6217920"/>
            <a:ext cx="362880" cy="362880"/>
          </a:xfrm>
          <a:prstGeom prst="rect">
            <a:avLst/>
          </a:prstGeom>
          <a:solidFill>
            <a:srgbClr val="1D1D1D">
              <a:alpha val="70000"/>
            </a:srgbClr>
          </a:solidFill>
          <a:ln w="0">
            <a:noFill/>
          </a:ln>
        </p:spPr>
        <p:txBody>
          <a:bodyPr lIns="18360" tIns="45720" rIns="1836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E3C15420-A252-4E0A-A4E0-93D9647CFD2B}" type="slidenum">
              <a:rPr lang="en-US" sz="1100" b="0" u="none" strike="noStrike">
                <a:solidFill>
                  <a:srgbClr val="FFFFFF"/>
                </a:solidFill>
                <a:effectLst/>
                <a:uFillTx/>
                <a:latin typeface="Gill Sans MT"/>
              </a:rPr>
              <a:t>‹#›</a:t>
            </a:fld>
            <a:endParaRPr lang="pl-PL" sz="11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600200" y="2386800"/>
            <a:ext cx="8988840" cy="1643040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404040"/>
            </a:solidFill>
            <a:miter/>
          </a:ln>
        </p:spPr>
        <p:txBody>
          <a:bodyPr lIns="274320" tIns="182880" rIns="27432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3800" b="1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Pryszczyca (fmd)</a:t>
            </a:r>
            <a:endParaRPr lang="pl-PL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- przetrwanie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716400" y="2252880"/>
            <a:ext cx="10979280" cy="438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Wirus pryszczycy może przetrwać wiele miesięcy w mięsie solonym i peklowanym. Wirus  izolowano z: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kiełbas – do 56 dni,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tłuszczu szynki – do 183 dni,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bekonu - do 190 dni,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Wirus pryszczycy zachowuje właściwości zakaźne w produktach mlecznych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, przechowywanych w niskich temperaturach: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 mleku i maśle – od 14 do 45 dni, w chłodni,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 odtłuszczonym mleku w proszku – do 2 lat.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Pasteryzacja w 72</a:t>
            </a:r>
            <a:r>
              <a:rPr lang="pl-PL" sz="1800" b="0" u="none" strike="noStrike" baseline="30000">
                <a:solidFill>
                  <a:srgbClr val="000000"/>
                </a:solidFill>
                <a:effectLst/>
                <a:uFillTx/>
                <a:latin typeface="Gill Sans MT"/>
                <a:ea typeface="Times New Roman"/>
              </a:rPr>
              <a:t>o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C przez 15 sekund, a następnie natychmiastowe, </a:t>
            </a:r>
            <a:br>
              <a:rPr sz="1800"/>
            </a:b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gwałtowne schłodzenie do temperatury 4,5</a:t>
            </a:r>
            <a:r>
              <a:rPr lang="pl-PL" sz="1800" b="0" u="none" strike="noStrike" baseline="30000">
                <a:solidFill>
                  <a:srgbClr val="000000"/>
                </a:solidFill>
                <a:effectLst/>
                <a:uFillTx/>
                <a:latin typeface="Gill Sans MT"/>
                <a:ea typeface="Times New Roman"/>
              </a:rPr>
              <a:t>o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C,  nie eliminuje całkowicie wirusa pryszczycy z mleka.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- objawy </a:t>
            </a:r>
            <a:br>
              <a:rPr sz="2800"/>
            </a:b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bydło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716400" y="2252880"/>
            <a:ext cx="10979280" cy="438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Objawy kliniczne u bydła są zwykle dobrze wyrażone. Obejmują: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gorączkę ~40°C,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zmiany pęcherzykowe na języku, podniebieniu twardym, wargach, dziąsłach, szparze międzyracicowej, wymieniu i strzykach,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intensywny ślinotok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kulawiznę - m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Calibri"/>
              </a:rPr>
              <a:t>oże dochodzić do rozdzielania się puszki racicowej wzdłuż koronki racic oraz do zrzucenia puszki racicowej,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  <a:ea typeface="Calibri"/>
              </a:rPr>
              <a:t>spadek produkcji mleka,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  <a:ea typeface="Calibri"/>
              </a:rPr>
              <a:t>śmierć młodych na skutek uszkodzenia mięśnia sercowego.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i="1" u="none" strike="noStrike" cap="all" spc="201">
                <a:solidFill>
                  <a:srgbClr val="212529"/>
                </a:solidFill>
                <a:effectLst/>
                <a:uFillTx/>
                <a:latin typeface="Open Sans"/>
              </a:rPr>
              <a:t>Fotografie z Narodowego Instytutu Weterynaryjnego, DTU Vet, Lindholm, Dania.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4" name="Picture 2" descr="Objawy kliniczne, pryszczyca, bydło"/>
          <p:cNvPicPr/>
          <p:nvPr/>
        </p:nvPicPr>
        <p:blipFill>
          <a:blip r:embed="rId2"/>
          <a:stretch/>
        </p:blipFill>
        <p:spPr>
          <a:xfrm>
            <a:off x="138240" y="2460240"/>
            <a:ext cx="5464800" cy="3654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Picture 6" descr="Zmiany nadżerkowe bydła"/>
          <p:cNvPicPr/>
          <p:nvPr/>
        </p:nvPicPr>
        <p:blipFill>
          <a:blip r:embed="rId3"/>
          <a:stretch/>
        </p:blipFill>
        <p:spPr>
          <a:xfrm>
            <a:off x="5758200" y="2281320"/>
            <a:ext cx="6292800" cy="4208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i="1" u="none" strike="noStrike" cap="all" spc="201">
                <a:solidFill>
                  <a:srgbClr val="212529"/>
                </a:solidFill>
                <a:effectLst/>
                <a:uFillTx/>
                <a:latin typeface="Open Sans"/>
              </a:rPr>
              <a:t>Fotografie z Narodowego Instytutu Weterynaryjnego, DTU Vet, Lindholm, Dania.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Picture 4" descr="Uszkodzenie stopy krowy"/>
          <p:cNvPicPr/>
          <p:nvPr/>
        </p:nvPicPr>
        <p:blipFill>
          <a:blip r:embed="rId2"/>
          <a:stretch/>
        </p:blipFill>
        <p:spPr>
          <a:xfrm>
            <a:off x="150840" y="2324880"/>
            <a:ext cx="5779080" cy="386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6" descr="Zmiana gojąca, krowa"/>
          <p:cNvPicPr/>
          <p:nvPr/>
        </p:nvPicPr>
        <p:blipFill>
          <a:blip r:embed="rId3"/>
          <a:stretch/>
        </p:blipFill>
        <p:spPr>
          <a:xfrm>
            <a:off x="6144840" y="2324880"/>
            <a:ext cx="5893560" cy="3941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- objawy </a:t>
            </a:r>
            <a:br>
              <a:rPr sz="2800"/>
            </a:b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Świnie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511640" y="2505960"/>
            <a:ext cx="9165960" cy="3939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Objawy kliniczne u świń są zwykle dobrze wyrażone. Obejmują: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gorączkę ~ 41,5°C,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świnie są ospałe, nie chcą jeść,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zmiany pęcherzykowe na koronce racic, piętach, czasem na listwie mlecznej, </a:t>
            </a:r>
            <a:br>
              <a:rPr sz="1800"/>
            </a:b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rzadziej na języku i okolicach ryja,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kulawiznę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Calibri"/>
              </a:rPr>
              <a:t>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  <a:ea typeface="Calibri"/>
              </a:rPr>
              <a:t>ronienia u ciężarnych,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  <a:ea typeface="Calibri"/>
              </a:rPr>
              <a:t>śmierć młodych na skutek uszkodzenia mięśnia sercowego (częściej niż u cieląt!).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i="1" u="none" strike="noStrike" cap="all" spc="201">
                <a:solidFill>
                  <a:srgbClr val="212529"/>
                </a:solidFill>
                <a:effectLst/>
                <a:uFillTx/>
                <a:latin typeface="Open Sans"/>
              </a:rPr>
              <a:t>Fotografie z Narodowego Instytutu Weterynaryjnego, DTU Vet, Lindholm, Dania.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Picture 2" descr="Uszkodzenie stopy z pękniętymi pęcherzykami, świnia"/>
          <p:cNvPicPr/>
          <p:nvPr/>
        </p:nvPicPr>
        <p:blipFill>
          <a:blip r:embed="rId2"/>
          <a:stretch/>
        </p:blipFill>
        <p:spPr>
          <a:xfrm>
            <a:off x="179280" y="2321280"/>
            <a:ext cx="5609520" cy="4206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Obraz 3"/>
          <p:cNvPicPr/>
          <p:nvPr/>
        </p:nvPicPr>
        <p:blipFill>
          <a:blip r:embed="rId3"/>
          <a:srcRect t="4816"/>
          <a:stretch/>
        </p:blipFill>
        <p:spPr>
          <a:xfrm>
            <a:off x="5843880" y="2437920"/>
            <a:ext cx="6345000" cy="4089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- objawy </a:t>
            </a:r>
            <a:br>
              <a:rPr sz="2800"/>
            </a:b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Owce i kozy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Objawy kliniczne u owiec i kóz są </a:t>
            </a: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słabo wyrażone i trudne do uchwycenia, mogą zostać niezauważone, a pierwszym widocznym objawem choroby jest często kulawizna!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gorączka,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rozwój pęcherzyków wokół koronki racic oraz pomiędzy racicami, w jamie ustnej, dziąsłach pęcherzyki małych rozmiarów, </a:t>
            </a:r>
            <a:br>
              <a:rPr sz="1800"/>
            </a:b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pęcherzyki na strzykach,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nagłe kulawizny. Zapaleniu racic często towarzyszy wydobywanie się serowatej ropy o nieprzyjemnym zapachu,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śmierć młodych na skutek uszkodzenia mięśnia sercowego.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az 4"/>
          <p:cNvPicPr/>
          <p:nvPr/>
        </p:nvPicPr>
        <p:blipFill>
          <a:blip r:embed="rId2"/>
          <a:stretch/>
        </p:blipFill>
        <p:spPr>
          <a:xfrm>
            <a:off x="4165200" y="98280"/>
            <a:ext cx="3696840" cy="6658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Metody zapobiegania zwalczania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pl-PL" sz="2400" b="1" u="sng" strike="noStrike" dirty="0">
                <a:solidFill>
                  <a:srgbClr val="FF0000"/>
                </a:solidFill>
                <a:effectLst/>
                <a:uFillTx/>
                <a:latin typeface="Calibri"/>
                <a:ea typeface="Calibri"/>
              </a:rPr>
              <a:t>NIE SĄ DOSTĘPNE ŻADNE METODY LECZENIA ZAKAŻONYCH ZWIERZĄT.</a:t>
            </a:r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Calibri"/>
                <a:ea typeface="Calibri"/>
              </a:rPr>
              <a:t>Regiony wolne: ubój wszystkich zwierząt w zakażonych gospodarstwach, kontrola przemieszczania zwierząt. </a:t>
            </a: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Calibri"/>
                <a:ea typeface="Calibri"/>
              </a:rPr>
              <a:t>W szczególnych przypadkach szczepienia </a:t>
            </a:r>
            <a:r>
              <a:rPr lang="pl-PL" sz="1800" b="1" u="none" strike="noStrike" dirty="0" err="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Calibri"/>
                <a:ea typeface="Calibri"/>
              </a:rPr>
              <a:t>supresyjne</a:t>
            </a: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Calibri"/>
                <a:ea typeface="Calibri"/>
              </a:rPr>
              <a:t>.</a:t>
            </a:r>
            <a:endParaRPr lang="pl-PL" sz="1800" b="1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pl-PL" sz="2400" b="1" u="sng" strike="noStrike" dirty="0">
                <a:solidFill>
                  <a:srgbClr val="FF0000"/>
                </a:solidFill>
                <a:effectLst/>
                <a:uFillTx/>
                <a:latin typeface="Calibri"/>
                <a:ea typeface="Calibri"/>
              </a:rPr>
              <a:t>KAŻDE PODEJRZENIE WYSTĄPIENIA PRYSZCZYCY ZGŁOSIĆ DO PLW!!!</a:t>
            </a:r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231280" y="21996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1" u="none" strike="noStrike" cap="all" spc="201">
                <a:solidFill>
                  <a:srgbClr val="FF0000"/>
                </a:solidFill>
                <a:effectLst/>
                <a:uFillTx/>
                <a:latin typeface="Gill Sans MT"/>
              </a:rPr>
              <a:t>bioasekuracja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29760" y="1517760"/>
            <a:ext cx="11639160" cy="524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Zwierzęta sprowadzać z wiadomego źródła i być zidentyfikowane; zwierzęta spoza Polski muszą być zaopatrzone w świadectwo zdrowia potwierdzające ich pochodzenie i status zdrowotny,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Kwarantanna zwierząt 14 dni do 21 dni,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Pasze, ściółka z ustalonego źródła, przechowywane w izolacji od zwierząt nie pochodzących z gospodarstwa.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Ograniczyć do minimum kontakt zwierząt z gospodarstwa z innymi osobnikami.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Przestrzegać zasad mycia i dezynfekcji urządzeń i narzędzi mających kontakt ze środowiskiem przebywania zwierząt po każdym użyciu.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Przestrzegać zasad higieny osobistej; przed i po obsłudze zwierząt, pasz lub ściółki konieczne jest mycie rąk i ich dezynfekcja (np. 0,2% roztworem kwasku cytrynowego) oraz całkowita zmiana obuwia i ubrania.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W wejściach do budynków inwentarskich powinno się stosować maty (kuwety) ze środkiem dezynfekcyjnym (działającym na wirusa pryszczycy) i na bieżąco ten środek uzupełniać.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1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Konieczne jest ograniczenie odwiedzin w gospodarstwach osób postronnych do niezbędnego minimum. Należy rozważyć w gospodarstwach prowadzenie rejestru wejść i wyjść osób oraz ruchu pojazdów </a:t>
            </a:r>
            <a:br>
              <a:rPr sz="1800"/>
            </a:br>
            <a:r>
              <a:rPr lang="pl-PL" sz="1800" b="1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(wjazdy i wyjazdy).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W przypadku zaobserwowania objawów choroby zakaźnej, a w szczególności: podwyższonej wewnętrznej ciepłoty ciała 40 - 42</a:t>
            </a:r>
            <a:r>
              <a:rPr lang="pl-PL" sz="1800" b="0" u="none" strike="noStrike" baseline="30000">
                <a:solidFill>
                  <a:srgbClr val="211F20"/>
                </a:solidFill>
                <a:effectLst/>
                <a:uFillTx/>
                <a:latin typeface="Lato"/>
              </a:rPr>
              <a:t>o</a:t>
            </a:r>
            <a:r>
              <a:rPr lang="pl-PL" sz="1800" b="0" u="none" strike="noStrike">
                <a:solidFill>
                  <a:srgbClr val="211F20"/>
                </a:solidFill>
                <a:effectLst/>
                <a:uFillTx/>
                <a:latin typeface="Lato"/>
              </a:rPr>
              <a:t>C, ślinotoku, kulawizny ze zmianami na racicach i szparach międzyracicowych lub zmian na wymionach - należy natychmiast zgłosić to lekarzowi weterynarii, policji lub władzom gminnym i zatrzymać jakiekolwiek przemieszczanie się zwierząt, rzeczy i osób z tego gospodarstwa.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Pryszczyca </a:t>
            </a:r>
            <a:br>
              <a:rPr sz="2800"/>
            </a:b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(foot and mouth disease)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Zakaźna, wysoce zaraźliwa choroba parzystokopytnych,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Duża dynamika szerzenia,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Uważana za najgroźniejszą chorobę zwierząt,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Jej wystąpienie wstrzymuje w znacznym stopniu handel w skali świata – straty ekonomiczne.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PRAKTYCZNY PRZEWODNIK BIOASEKURACJI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282960" y="2271960"/>
            <a:ext cx="11592000" cy="438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pl-PL" sz="1800" b="1" u="none" strike="noStrike">
                <a:solidFill>
                  <a:srgbClr val="FF0000"/>
                </a:solidFill>
                <a:effectLst/>
                <a:uFillTx/>
                <a:latin typeface="Gill Sans MT"/>
              </a:rPr>
              <a:t>Wytyczne dla gospodarstw utrzymujących parzystokopytne zwierzęta gospodarskie.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pl-PL" sz="1800" b="1" u="none" strike="noStrike">
                <a:solidFill>
                  <a:srgbClr val="FF0000"/>
                </a:solidFill>
                <a:effectLst/>
                <a:uFillTx/>
                <a:latin typeface="Gill Sans MT"/>
              </a:rPr>
              <a:t>Przewodnik został umieszczony na stronie Głównego Inspektoratu Weterynarii.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Ognisko – co będzie się działo?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82960" y="2271960"/>
            <a:ext cx="11592000" cy="438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1" u="none" strike="noStrike">
                <a:solidFill>
                  <a:srgbClr val="FF0000"/>
                </a:solidFill>
                <a:effectLst/>
                <a:uFillTx/>
                <a:latin typeface="Gill Sans MT"/>
              </a:rPr>
              <a:t>ZGŁOSZENIE!!!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IW   - procedura wejścia, badanie kliniczne zwierząt, pobranie prób do badań laboratoryjnych,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        - dochodzenie epizootyczne: oględziny gospodarstwa, bioasekuracja, dezynfekcja spis zwierząt, </a:t>
            </a:r>
            <a:br>
              <a:rPr sz="1800"/>
            </a:b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          pochodzenie zwierząt, transporty, ewidencja wejść, parametry produkcyjne (jeśli dostępne), 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Decyzja: Izolacja zwierząt (o ile możliwa), zakaz przemieszczania zwierząt i produktów pochodzenia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Szacowanie, fv.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Zabicie zwierząt, utylizacja, dezynfekcja pod nadzorem Powiatowego Lekarza Weterynarii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Zapomoga, odszkodowanie, nagroda.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…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…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Ponowne zasiedlenie.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90BE45-30A3-3EAF-B9E5-7404195C4C9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380565" y="3307976"/>
            <a:ext cx="9152964" cy="3433483"/>
          </a:xfrm>
        </p:spPr>
        <p:txBody>
          <a:bodyPr/>
          <a:lstStyle/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Dziękujemy za uwagę.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2400" b="1" dirty="0"/>
              <a:t>Zespół ds. zdrowia i ochrony zwierząt.</a:t>
            </a:r>
          </a:p>
          <a:p>
            <a:pPr marL="0" indent="0">
              <a:buNone/>
            </a:pPr>
            <a:r>
              <a:rPr lang="pl-PL" sz="2400" b="1" dirty="0"/>
              <a:t>Powiatowy Inspektorat Weterynarii w Jeleniej Górze.</a:t>
            </a:r>
          </a:p>
        </p:txBody>
      </p:sp>
    </p:spTree>
    <p:extLst>
      <p:ext uri="{BB962C8B-B14F-4D97-AF65-F5344CB8AC3E}">
        <p14:creationId xmlns:p14="http://schemas.microsoft.com/office/powerpoint/2010/main" val="205389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Sytuacja epidemiologiczna w europie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96360" y="2392920"/>
            <a:ext cx="772668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              Choroba występuje endemicznie w krajach Afryki,  Azji, Europy wschodniej, Ameryki Południowej. 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Ostatnie zakażenia w Europie występowały we Włoszech (1993), w Grecji (1994), Wielkiej Brytanii (2001 i 2007), Irlandii, Francji, Holandii (2001), w Bułgarii (2011) 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W Polsce ostatnie ognisko pryszczycy stwierdzono w 1971 roku.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EUROPA styczeń – kwiecień 2025 r. FMD: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Niemcy 1 ognisko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Węgry 5 ognisk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Słowacja 6 ognisk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Obraz 4"/>
          <p:cNvPicPr/>
          <p:nvPr/>
        </p:nvPicPr>
        <p:blipFill>
          <a:blip r:embed="rId2"/>
          <a:stretch/>
        </p:blipFill>
        <p:spPr>
          <a:xfrm>
            <a:off x="8125920" y="3308760"/>
            <a:ext cx="3666960" cy="2979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- charakterystyka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813320" y="2590920"/>
            <a:ext cx="8562960" cy="3769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Wirus z rodziny </a:t>
            </a: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Picornaviridae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Istnieje 7 serotypów wirusa, określanych jako:  A, O, C, Azja 1 i SAT 1, 2 i 3. 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Wysoce podatny na mutacje – powstają nowe warianty.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Wirus atakuje przede wszystkim zwierzęta parzystokopytne: </a:t>
            </a:r>
            <a:r>
              <a:rPr lang="pl-PL" sz="1800" b="1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bydło, świnie, owce i kozy</a:t>
            </a:r>
            <a:r>
              <a:rPr lang="pl-PL" sz="1800" b="0" u="none" strike="noStrike">
                <a:solidFill>
                  <a:srgbClr val="212529"/>
                </a:solidFill>
                <a:effectLst/>
                <a:uFillTx/>
                <a:latin typeface="Gill Sans MT"/>
              </a:rPr>
              <a:t> i ponad 70 gatunków dzikich parzystokopytnych.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Zachorowalność zwierząt: </a:t>
            </a: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100%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Okres inkubacji: 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minimum 2 dni, maksymalnie 14 dni.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- Zakażenia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20000" y="2337840"/>
            <a:ext cx="9873000" cy="417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Wirus może przenosić się przez kontakt bezpośredni.</a:t>
            </a:r>
            <a:br>
              <a:rPr sz="1800" dirty="0"/>
            </a:b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Zakażone zwierzęta wydalają wirusa w dużych ilościach z: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6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płynem surowiczym z pęcherzy oraz z nabłonkiem z jego ścian,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6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wydychanym powietrzem,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6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z wydzielinami i wydalinami organizmu (śliną, moczem, kałem, nasieniem, wodami płodowymi),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 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Wirus może przenosić się za pośrednictwem produktów pochodzenia zwierzęcego – mięso, mleko.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6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Wirusa mogą przenosić także ludzie, ptaki, pojazdy, przedmioty, odzież, </a:t>
            </a:r>
            <a:br>
              <a:rPr sz="1600" dirty="0"/>
            </a:br>
            <a:r>
              <a:rPr lang="pl-PL" sz="16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które miały kontakt ze zwierzętami zakażonymi lub chorymi.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6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Przenoszenie się choroby z wiatrem nad lądem - najczęściej na odległość min 10 - max 60 km,</a:t>
            </a:r>
            <a:br>
              <a:rPr sz="1600" dirty="0"/>
            </a:br>
            <a:r>
              <a:rPr lang="pl-PL" sz="16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</a:rPr>
              <a:t>do 200 km nad wodą.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- zakażenia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2231280" y="2638080"/>
            <a:ext cx="7726680" cy="3099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U bydła i owiec do zakażenia dochodzi głównie </a:t>
            </a: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drogą oddechową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. U świń jest to zwykle </a:t>
            </a: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drogą pokarmowa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Wnikanie wirusa do organizmu ułatwia występowanie uszkodzenia skóry i błon śluzowych - otarcia, pęknięcia skóry kończyn i racic, jamy ustnej, pyska, nosa i wymion.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- czynniki środowiskowe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5200" y="2403720"/>
            <a:ext cx="10518840" cy="4107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Wirus pryszczycy jest szczególnie wrażliwy na </a:t>
            </a:r>
            <a:r>
              <a:rPr lang="pl-PL" sz="1800" b="0" u="none" strike="noStrike" dirty="0" err="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pH</a:t>
            </a: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kwaśne poniżej 6.0 i zasadowe powyżej 9.0 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Zachowuje zjadliwość przez długi czas w temperaturze 4</a:t>
            </a:r>
            <a:r>
              <a:rPr lang="pl-PL" sz="1800" b="1" u="none" strike="noStrike" baseline="300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0 </a:t>
            </a: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i w </a:t>
            </a:r>
            <a:r>
              <a:rPr lang="pl-PL" sz="1800" b="1" u="none" strike="noStrike" dirty="0" err="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pH</a:t>
            </a: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obojętnym</a:t>
            </a: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. </a:t>
            </a:r>
            <a:b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</a:b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Niskie temperatury poniżej 0</a:t>
            </a:r>
            <a:r>
              <a:rPr lang="pl-PL" sz="1800" b="1" u="none" strike="noStrike" baseline="30000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0</a:t>
            </a:r>
            <a:r>
              <a:rPr lang="pl-PL" sz="1800" b="1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C konserwują wirusa pryszczycy!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Wirus ginie bardzo szybko w </a:t>
            </a:r>
            <a:r>
              <a:rPr lang="pl-PL" sz="1800" b="0" u="none" strike="noStrike" dirty="0" err="1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pH</a:t>
            </a: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 poniżej 5,0 lub powyżej 11,0. 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Większość szczepów wirusa poddana działaniu temperatury 56</a:t>
            </a:r>
            <a:r>
              <a:rPr lang="pl-PL" sz="1800" b="0" u="none" strike="noStrike" baseline="30000" dirty="0">
                <a:solidFill>
                  <a:srgbClr val="000000"/>
                </a:solidFill>
                <a:effectLst/>
                <a:uFillTx/>
                <a:latin typeface="Gill Sans MT"/>
                <a:ea typeface="Times New Roman"/>
              </a:rPr>
              <a:t>o</a:t>
            </a:r>
            <a:r>
              <a:rPr lang="pl-PL" sz="1800" b="0" u="none" strike="noStrike" dirty="0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C przez 30 minut ulega inaktywacji. 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– środki do dezynfekcji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2048760" y="2638080"/>
            <a:ext cx="809136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 dirty="0">
                <a:solidFill>
                  <a:srgbClr val="FF0000"/>
                </a:solidFill>
                <a:effectLst/>
                <a:uFillTx/>
                <a:latin typeface="Gill Sans MT"/>
              </a:rPr>
              <a:t>Wirus jest: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600" b="0" u="none" strike="noStrike" dirty="0">
                <a:solidFill>
                  <a:srgbClr val="FF0000"/>
                </a:solidFill>
                <a:effectLst/>
                <a:uFillTx/>
                <a:latin typeface="Gill Sans MT"/>
              </a:rPr>
              <a:t>odporny na rozpuszczalniki lipidowe, takie jak eter, chloroform,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600" b="1" u="none" strike="noStrike" dirty="0">
                <a:solidFill>
                  <a:srgbClr val="FF0000"/>
                </a:solidFill>
                <a:effectLst/>
                <a:uFillTx/>
                <a:latin typeface="Gill Sans MT"/>
                <a:ea typeface="Times New Roman"/>
              </a:rPr>
              <a:t>niewrażliwy na rozpuszczalniki organiczne (np. alkohol).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600" b="0" u="none" strike="noStrike" dirty="0">
                <a:solidFill>
                  <a:srgbClr val="FF0000"/>
                </a:solidFill>
                <a:effectLst/>
                <a:uFillTx/>
                <a:latin typeface="Gill Sans MT"/>
                <a:ea typeface="Times New Roman"/>
              </a:rPr>
              <a:t>mało skuteczne zwłaszcza w obecności materii organicznej są </a:t>
            </a:r>
            <a:r>
              <a:rPr lang="pl-PL" sz="1600" b="0" u="none" strike="noStrike" dirty="0" err="1">
                <a:solidFill>
                  <a:srgbClr val="FF0000"/>
                </a:solidFill>
                <a:effectLst/>
                <a:uFillTx/>
                <a:latin typeface="Gill Sans MT"/>
                <a:ea typeface="Times New Roman"/>
              </a:rPr>
              <a:t>jodofory</a:t>
            </a:r>
            <a:r>
              <a:rPr lang="pl-PL" sz="1600" b="0" u="none" strike="noStrike" dirty="0">
                <a:solidFill>
                  <a:srgbClr val="FF0000"/>
                </a:solidFill>
                <a:effectLst/>
                <a:uFillTx/>
                <a:latin typeface="Gill Sans MT"/>
                <a:ea typeface="Times New Roman"/>
              </a:rPr>
              <a:t>, czwartorzędowe związki amoniowe, podchloryn i fenole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Skutecznymi środkami dezynfekującymi są środku kwasowe i zasadowe: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600" b="1" u="none" strike="noStrike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ług sodowy (NaOH) roztwór 2%  (soda kaustyczna)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600" b="1" u="none" strike="noStrike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węglan sodu (Na</a:t>
            </a:r>
            <a:r>
              <a:rPr lang="pl-PL" sz="1600" b="1" u="none" strike="noStrike" baseline="-25000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2</a:t>
            </a:r>
            <a:r>
              <a:rPr lang="pl-PL" sz="1600" b="1" u="none" strike="noStrike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CO</a:t>
            </a:r>
            <a:r>
              <a:rPr lang="pl-PL" sz="1600" b="1" u="none" strike="noStrike" baseline="-25000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3</a:t>
            </a:r>
            <a:r>
              <a:rPr lang="pl-PL" sz="1600" b="1" u="none" strike="noStrike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) roztwór 4% (soda kalcynowana)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lvl="1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Arial"/>
              <a:buChar char="•"/>
              <a:tabLst>
                <a:tab pos="0" algn="l"/>
              </a:tabLst>
            </a:pPr>
            <a:r>
              <a:rPr lang="pl-PL" sz="1600" b="1" u="none" strike="noStrike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kwas octowy (CH</a:t>
            </a:r>
            <a:r>
              <a:rPr lang="pl-PL" sz="1600" b="1" u="none" strike="noStrike" baseline="-25000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3</a:t>
            </a:r>
            <a:r>
              <a:rPr lang="pl-PL" sz="1600" b="1" u="none" strike="noStrike" dirty="0">
                <a:solidFill>
                  <a:srgbClr val="00A933"/>
                </a:solidFill>
                <a:effectLst/>
                <a:uFillTx/>
                <a:latin typeface="Gill Sans MT"/>
                <a:ea typeface="Times New Roman"/>
              </a:rPr>
              <a:t>COOH) roztwór 2%</a:t>
            </a:r>
            <a:endParaRPr lang="pl-PL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231280" y="964800"/>
            <a:ext cx="7726680" cy="1185840"/>
          </a:xfrm>
          <a:prstGeom prst="rect">
            <a:avLst/>
          </a:prstGeom>
          <a:solidFill>
            <a:srgbClr val="FFFFFF"/>
          </a:solidFill>
          <a:ln w="31680" cap="sq">
            <a:solidFill>
              <a:srgbClr val="404040"/>
            </a:solidFill>
            <a:miter/>
          </a:ln>
        </p:spPr>
        <p:txBody>
          <a:bodyPr lIns="182880" tIns="182880" rIns="182880" bIns="18288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pl-PL" sz="2800" b="0" u="none" strike="noStrike" cap="all" spc="201">
                <a:solidFill>
                  <a:srgbClr val="262626"/>
                </a:solidFill>
                <a:effectLst/>
                <a:uFillTx/>
                <a:latin typeface="Gill Sans MT"/>
              </a:rPr>
              <a:t>Wirus pryszczycy - przetrwanie</a:t>
            </a:r>
            <a:endParaRPr lang="pl-PL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716400" y="2252880"/>
            <a:ext cx="10979280" cy="438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 środowisku wirus może przetrwać w przybliżeniu: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50 dni w wodzie,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74 dni na pastwisku w temperaturze 8–18</a:t>
            </a:r>
            <a:r>
              <a:rPr lang="pl-PL" sz="1800" b="0" u="none" strike="noStrike" baseline="30000">
                <a:solidFill>
                  <a:srgbClr val="000000"/>
                </a:solidFill>
                <a:effectLst/>
                <a:uFillTx/>
                <a:latin typeface="Gill Sans MT"/>
                <a:ea typeface="Times New Roman"/>
              </a:rPr>
              <a:t>o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C i wysokiej wilgotności,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26-200 dni w glebie, sianie lub słomie, w zależności od warunków składowania i warunków klimatycznych,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35 dni na kartonie, drewnie lub metalu zanieczyszczonych skażoną surowicą, krwią lub tkanką,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 okresie letnim wirus może zachować zjadliwość przez kilkanaście dni w glebie, ściekach lub w odchodach. W zimie okres ten wydłuża się do tygodni lub nawet miesięcy. </a:t>
            </a: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 glebie, oborniku oraz wysuszonych wydzielinach i wydalinach zwierząt, słomie, sierści i skórze wirus może pozostawać w pełni zjadliwy przez kilka tygodni a nawet dłużej.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Wirus znajdujący się w płynach tkankowych lub krwi wyschniętej na różnych materiałach, przechowywanych wewnątrz pomieszczeń w temperaturze pokojowej może pozostawać zakaźny: 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2 tygodnie na wełnie,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 4 tygodnie na sierści krów,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001"/>
              </a:spcBef>
              <a:buClr>
                <a:srgbClr val="9BAFB5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18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Gill Sans MT"/>
                <a:ea typeface="Times New Roman"/>
              </a:rPr>
              <a:t>11 - 13 tygodni na butach. </a:t>
            </a: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80000"/>
                <a:lumMod val="103000"/>
              </a:schemeClr>
            </a:gs>
            <a:gs pos="100000">
              <a:schemeClr val="phClr">
                <a:tint val="82000"/>
                <a:lumMod val="103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93000"/>
                <a:lumMod val="99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7000"/>
                <a:shade val="100000"/>
                <a:lumMod val="120000"/>
              </a:schemeClr>
            </a:gs>
            <a:gs pos="100000">
              <a:schemeClr val="phClr">
                <a:tint val="96000"/>
                <a:shade val="95000"/>
                <a:lumMod val="80000"/>
              </a:schemeClr>
            </a:gs>
          </a:gsLst>
          <a:path path="circle">
            <a:fillToRect l="50000" t="55000" r="125000" b="10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751</TotalTime>
  <Words>1478</Words>
  <Application>Microsoft Office PowerPoint</Application>
  <PresentationFormat>Panoramiczny</PresentationFormat>
  <Paragraphs>140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Arial</vt:lpstr>
      <vt:lpstr>Calibri</vt:lpstr>
      <vt:lpstr>Gill Sans MT</vt:lpstr>
      <vt:lpstr>Lato</vt:lpstr>
      <vt:lpstr>Open Sans</vt:lpstr>
      <vt:lpstr>Symbol</vt:lpstr>
      <vt:lpstr>Times New Roman</vt:lpstr>
      <vt:lpstr>Wingdings</vt:lpstr>
      <vt:lpstr>Paczka</vt:lpstr>
      <vt:lpstr>Pryszczyca (fmd)</vt:lpstr>
      <vt:lpstr>Pryszczyca  (foot and mouth disease)</vt:lpstr>
      <vt:lpstr>Sytuacja epidemiologiczna w europie</vt:lpstr>
      <vt:lpstr>Wirus pryszczycy - charakterystyka</vt:lpstr>
      <vt:lpstr>Wirus pryszczycy - Zakażenia</vt:lpstr>
      <vt:lpstr>Wirus pryszczycy - zakażenia</vt:lpstr>
      <vt:lpstr>Wirus pryszczycy - czynniki środowiskowe</vt:lpstr>
      <vt:lpstr>Wirus pryszczycy – środki do dezynfekcji</vt:lpstr>
      <vt:lpstr>Wirus pryszczycy - przetrwanie</vt:lpstr>
      <vt:lpstr>Wirus pryszczycy - przetrwanie</vt:lpstr>
      <vt:lpstr>Wirus pryszczycy - objawy  bydło</vt:lpstr>
      <vt:lpstr>Fotografie z Narodowego Instytutu Weterynaryjnego, DTU Vet, Lindholm, Dania.</vt:lpstr>
      <vt:lpstr>Fotografie z Narodowego Instytutu Weterynaryjnego, DTU Vet, Lindholm, Dania.</vt:lpstr>
      <vt:lpstr>Wirus pryszczycy - objawy  Świnie</vt:lpstr>
      <vt:lpstr>Fotografie z Narodowego Instytutu Weterynaryjnego, DTU Vet, Lindholm, Dania.</vt:lpstr>
      <vt:lpstr>Wirus pryszczycy - objawy  Owce i kozy</vt:lpstr>
      <vt:lpstr>Prezentacja programu PowerPoint</vt:lpstr>
      <vt:lpstr>Metody zapobiegania zwalczania</vt:lpstr>
      <vt:lpstr>bioasekuracja</vt:lpstr>
      <vt:lpstr>PRAKTYCZNY PRZEWODNIK BIOASEKURACJI</vt:lpstr>
      <vt:lpstr>Ognisko – co będzie się działo?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Iza Horodowicz</dc:creator>
  <dc:description/>
  <cp:lastModifiedBy>Weronika Czajkowska</cp:lastModifiedBy>
  <cp:revision>66</cp:revision>
  <dcterms:created xsi:type="dcterms:W3CDTF">2025-02-16T08:43:15Z</dcterms:created>
  <dcterms:modified xsi:type="dcterms:W3CDTF">2025-04-25T07:03:06Z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22</vt:i4>
  </property>
</Properties>
</file>